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8" r:id="rId4"/>
    <p:sldId id="263" r:id="rId5"/>
    <p:sldId id="264" r:id="rId6"/>
    <p:sldId id="260" r:id="rId7"/>
    <p:sldId id="259" r:id="rId8"/>
    <p:sldId id="261" r:id="rId9"/>
    <p:sldId id="257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73" autoAdjust="0"/>
  </p:normalViewPr>
  <p:slideViewPr>
    <p:cSldViewPr snapToObjects="1"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4731C5-728A-4D49-BEAF-25BA7839DC72}" type="datetime1">
              <a:rPr lang="en-US"/>
              <a:pPr>
                <a:defRPr/>
              </a:pPr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AC8F26-0B96-4C5E-8D09-7827700F5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1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B4A339-841B-4C3A-A5F3-B598B328D822}" type="datetime1">
              <a:rPr lang="en-US"/>
              <a:pPr>
                <a:defRPr/>
              </a:pPr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C1F534-50E6-443F-A5C0-1260C264A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30EDF-A128-4143-85EF-80B6F7609D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8F39562-0084-4ED3-B135-AD7D554BB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B6EA-AB2C-4487-8E5F-D178AD235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B1A6A-9CA9-44A4-8B15-3DBCF269C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49D8-DE16-4631-991E-8F0CCC391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9D35E3-18CB-4558-9F1B-B60900F68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53C3-9817-4146-9EA4-FD09956C0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490E820-086E-4CB3-9362-ABB79F234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64070-952B-44EA-97D0-ECDCCA5C8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E6A80D-576C-47B8-8B07-F15EACF3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915883-1F65-42B7-BBF4-5EAA68D06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BA4B-17AE-4F0B-ABD7-C1D5F83BF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Beacon Economics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2/12/08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Beacon Economics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A5305-9201-4690-806F-89DDC238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8580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0" cap="none" dirty="0" smtClean="0"/>
              <a:t>March 2012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200" b="0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0" i="1" cap="none" dirty="0" smtClean="0"/>
              <a:t>Beacon Economics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0" cap="none" dirty="0" smtClean="0"/>
              <a:t>Founding Partner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0" cap="none" dirty="0" smtClean="0"/>
              <a:t>Christopher </a:t>
            </a:r>
            <a:r>
              <a:rPr lang="en-US" sz="2400" b="0" cap="none" dirty="0" err="1" smtClean="0"/>
              <a:t>Thornberg</a:t>
            </a:r>
            <a:r>
              <a:rPr lang="en-US" sz="2400" b="0" cap="none" dirty="0" smtClean="0"/>
              <a:t>, PhD</a:t>
            </a:r>
            <a:endParaRPr lang="en-US" sz="2400" b="0" cap="none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California Revenue Reform</a:t>
            </a:r>
            <a:br>
              <a:rPr lang="en-US" sz="3600" dirty="0" smtClean="0"/>
            </a:br>
            <a:r>
              <a:rPr lang="en-US" sz="3600" dirty="0" smtClean="0"/>
              <a:t>Property Taxes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California is not an economic failure</a:t>
            </a:r>
          </a:p>
          <a:p>
            <a:pPr lvl="1"/>
            <a:r>
              <a:rPr lang="en-US" dirty="0" smtClean="0"/>
              <a:t>Despite issues of ‘taxes’ and ‘regulations’ the state has been an economic success story over the past two decades</a:t>
            </a:r>
          </a:p>
          <a:p>
            <a:pPr lvl="1"/>
            <a:r>
              <a:rPr lang="en-US" dirty="0" smtClean="0"/>
              <a:t>Economic hit over last recession due to structure of economy, not business climate</a:t>
            </a:r>
          </a:p>
          <a:p>
            <a:pPr lvl="1"/>
            <a:r>
              <a:rPr lang="en-US" dirty="0" smtClean="0"/>
              <a:t>Revenue reform is no quick fix to employment growth</a:t>
            </a:r>
          </a:p>
          <a:p>
            <a:r>
              <a:rPr lang="en-US" dirty="0" smtClean="0"/>
              <a:t>Revenue reform is needed</a:t>
            </a:r>
          </a:p>
          <a:p>
            <a:pPr lvl="1"/>
            <a:r>
              <a:rPr lang="en-US" dirty="0" smtClean="0"/>
              <a:t>Long run economic stability</a:t>
            </a:r>
          </a:p>
          <a:p>
            <a:pPr lvl="1"/>
            <a:r>
              <a:rPr lang="en-US" dirty="0" smtClean="0"/>
              <a:t>Better business climate means better economic outcomes</a:t>
            </a:r>
          </a:p>
          <a:p>
            <a:pPr lvl="1"/>
            <a:r>
              <a:rPr lang="en-US" dirty="0" smtClean="0"/>
              <a:t>Issues of fairness at play</a:t>
            </a:r>
          </a:p>
          <a:p>
            <a:r>
              <a:rPr lang="en-US" dirty="0" smtClean="0"/>
              <a:t>Expenditures: topic for another day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is not a high tax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Spending, revenues all roughly average in the US as share of state economy</a:t>
            </a:r>
          </a:p>
          <a:p>
            <a:pPr lvl="1"/>
            <a:r>
              <a:rPr lang="en-US" sz="2000" dirty="0" smtClean="0"/>
              <a:t>California more dependent on taxes, particularly income and corporate</a:t>
            </a:r>
          </a:p>
          <a:p>
            <a:pPr lvl="1"/>
            <a:r>
              <a:rPr lang="en-US" sz="2000" dirty="0" smtClean="0"/>
              <a:t>The state is less reliant on other revenues, particularly real estate, odd given enormous value of California real estate</a:t>
            </a:r>
          </a:p>
          <a:p>
            <a:r>
              <a:rPr lang="en-US" sz="2400" dirty="0" smtClean="0"/>
              <a:t>Texas tax system no panacea for California</a:t>
            </a:r>
          </a:p>
          <a:p>
            <a:pPr lvl="1"/>
            <a:r>
              <a:rPr lang="en-US" sz="2000" dirty="0" smtClean="0"/>
              <a:t>Our study shows California payers would only pay $2 billion less</a:t>
            </a:r>
          </a:p>
          <a:p>
            <a:pPr lvl="1"/>
            <a:r>
              <a:rPr lang="en-US" sz="2000" dirty="0" smtClean="0"/>
              <a:t>Savings on Corp and Income offset by huge increases in property and sales</a:t>
            </a:r>
          </a:p>
          <a:p>
            <a:pPr lvl="1"/>
            <a:r>
              <a:rPr lang="en-US" sz="2000" dirty="0" smtClean="0"/>
              <a:t>Other tax revenues (extraction taxes) would rise as well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Breakdown (State and Local)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1626" y="1600200"/>
          <a:ext cx="8534399" cy="457199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43962"/>
                <a:gridCol w="656928"/>
                <a:gridCol w="849476"/>
                <a:gridCol w="467211"/>
                <a:gridCol w="135916"/>
                <a:gridCol w="713559"/>
                <a:gridCol w="475706"/>
                <a:gridCol w="135916"/>
                <a:gridCol w="713559"/>
                <a:gridCol w="498360"/>
                <a:gridCol w="135916"/>
                <a:gridCol w="713559"/>
                <a:gridCol w="569149"/>
                <a:gridCol w="101937"/>
                <a:gridCol w="713559"/>
                <a:gridCol w="509686"/>
              </a:tblGrid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United States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California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New York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Texas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Washington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Gov Share 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8.8%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9.8%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Direct Spending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9.4%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9.4%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10.6%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 Rank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16.5%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16.6%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20.3%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13.7%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15.3%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Share 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17.2%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17.2%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21.0%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14.6%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15.9%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 Rank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GDP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Federal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18.9%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3.1%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21.0%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4.3%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21.5%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2.9%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19.1%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2.9%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Transfers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22.2%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3.8%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21.0%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3.6%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22.9%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3.3%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3.3%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 Rank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Tax Receipts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54.9%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9.1%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56.9%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58.8%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11.9%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52.2%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7.2%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54.7%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52.7%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9.1%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53.4%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9.2%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59.1%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12.4%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51.6%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7.5%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51.2%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8.1%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 Rank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24.5%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4.0%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24.2%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4.0%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20.3%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4.1%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26.3%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3.6%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26.2%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4.0%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25.1%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4.3%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25.6%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20.0%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4.2%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25.5%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3.7%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28.0%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4.4%</a:t>
                      </a:r>
                      <a:endParaRPr lang="en-US" sz="1000" b="0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  <a:tr h="2177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2006 Rank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72" marR="6072" marT="6072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625" y="1468438"/>
          <a:ext cx="8534399" cy="4703760"/>
        </p:xfrm>
        <a:graphic>
          <a:graphicData uri="http://schemas.openxmlformats.org/drawingml/2006/table">
            <a:tbl>
              <a:tblPr/>
              <a:tblGrid>
                <a:gridCol w="1143962"/>
                <a:gridCol w="656928"/>
                <a:gridCol w="849476"/>
                <a:gridCol w="467211"/>
                <a:gridCol w="135916"/>
                <a:gridCol w="713559"/>
                <a:gridCol w="475706"/>
                <a:gridCol w="135916"/>
                <a:gridCol w="713559"/>
                <a:gridCol w="498360"/>
                <a:gridCol w="135916"/>
                <a:gridCol w="713559"/>
                <a:gridCol w="569149"/>
                <a:gridCol w="101937"/>
                <a:gridCol w="713559"/>
                <a:gridCol w="509686"/>
              </a:tblGrid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United States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California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New York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Texas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Washington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Tax Share 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11.9%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8.4%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9.2%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12.4%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8.1%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Share Tot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Share Tot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Share Tot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Share Tot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Share Tot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GDP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Property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29.6%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42.9%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27.4%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33.4%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31.8%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42.0%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Sales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34.6%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45.0%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61.3%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5.1%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34.1%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29.0%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24.9%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46.3%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61.1%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5.0%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Income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22.3%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31.4%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3.7%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21.3%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1.9%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26.2%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2.4%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32.8%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4.1%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Corporate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1.0%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Other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8.4%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7.6%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6.0%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12.1%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11.3%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7.5%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4.2%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0.5%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11.7%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0.9%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8.8%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latin typeface="Arial"/>
                        </a:rPr>
                        <a:t>0.7%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2006 Rank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072" marR="6072" marT="6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is a dumb-tax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Problems with current system</a:t>
            </a:r>
          </a:p>
          <a:p>
            <a:r>
              <a:rPr lang="en-US" sz="2400" dirty="0" smtClean="0"/>
              <a:t>Hyper cyclical, </a:t>
            </a:r>
          </a:p>
          <a:p>
            <a:pPr lvl="1"/>
            <a:r>
              <a:rPr lang="en-US" sz="1900" dirty="0" smtClean="0"/>
              <a:t>Due to reliance on capital gains fueled income taxes</a:t>
            </a:r>
          </a:p>
          <a:p>
            <a:r>
              <a:rPr lang="en-US" sz="2400" dirty="0" smtClean="0"/>
              <a:t>Overly progressive in some areas </a:t>
            </a:r>
          </a:p>
          <a:p>
            <a:pPr lvl="1"/>
            <a:r>
              <a:rPr lang="en-US" sz="2000" dirty="0" smtClean="0"/>
              <a:t>Income tax steepest in nation</a:t>
            </a:r>
          </a:p>
          <a:p>
            <a:r>
              <a:rPr lang="en-US" sz="2400" dirty="0" smtClean="0"/>
              <a:t>Overly regressive in other areas</a:t>
            </a:r>
          </a:p>
          <a:p>
            <a:pPr lvl="1"/>
            <a:r>
              <a:rPr lang="en-US" sz="2000" dirty="0" smtClean="0"/>
              <a:t>Prop 13: equity </a:t>
            </a:r>
            <a:r>
              <a:rPr lang="en-US" sz="2000" dirty="0" err="1" smtClean="0"/>
              <a:t>vs</a:t>
            </a:r>
            <a:r>
              <a:rPr lang="en-US" sz="2000" dirty="0" smtClean="0"/>
              <a:t> value, greatest benefits to those with the most wealth</a:t>
            </a:r>
          </a:p>
          <a:p>
            <a:pPr lvl="1"/>
            <a:r>
              <a:rPr lang="en-US" sz="2000" dirty="0" smtClean="0"/>
              <a:t>Corporate: Small vs. large companies</a:t>
            </a:r>
          </a:p>
          <a:p>
            <a:r>
              <a:rPr lang="en-US" sz="2400" dirty="0" smtClean="0"/>
              <a:t>Over centralization of revenues</a:t>
            </a:r>
          </a:p>
          <a:p>
            <a:pPr lvl="1"/>
            <a:r>
              <a:rPr lang="en-US" sz="2000" dirty="0" smtClean="0"/>
              <a:t>Local support by state too high, creates frictions</a:t>
            </a:r>
          </a:p>
          <a:p>
            <a:pPr lvl="1"/>
            <a:r>
              <a:rPr lang="en-US" sz="2000" dirty="0" smtClean="0"/>
              <a:t>Anti-residence bias of local development agencies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34400" cy="758825"/>
          </a:xfrm>
        </p:spPr>
        <p:txBody>
          <a:bodyPr/>
          <a:lstStyle/>
          <a:p>
            <a:r>
              <a:rPr lang="en-US" sz="3200" dirty="0" smtClean="0"/>
              <a:t>Can California be more business friendly and increase revenues? Yes.…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399" y="1468438"/>
            <a:ext cx="8683625" cy="4572000"/>
          </a:xfrm>
        </p:spPr>
        <p:txBody>
          <a:bodyPr/>
          <a:lstStyle/>
          <a:p>
            <a:r>
              <a:rPr lang="en-US" sz="2400" dirty="0" smtClean="0"/>
              <a:t>PIT</a:t>
            </a:r>
          </a:p>
          <a:p>
            <a:pPr lvl="1"/>
            <a:r>
              <a:rPr lang="en-US" sz="2000" dirty="0" smtClean="0"/>
              <a:t>Flatten tax curve and reduce average rate</a:t>
            </a:r>
          </a:p>
          <a:p>
            <a:pPr lvl="1"/>
            <a:r>
              <a:rPr lang="en-US" sz="2000" dirty="0" smtClean="0"/>
              <a:t>Reduce volatility, increase tax desirability, regressive</a:t>
            </a:r>
          </a:p>
          <a:p>
            <a:r>
              <a:rPr lang="en-US" sz="2400" dirty="0" smtClean="0"/>
              <a:t>Corporate</a:t>
            </a:r>
          </a:p>
          <a:p>
            <a:pPr lvl="1"/>
            <a:r>
              <a:rPr lang="en-US" sz="2000" dirty="0" smtClean="0"/>
              <a:t>Eliminate ‘share of employment’ option for corporate taxes</a:t>
            </a:r>
          </a:p>
          <a:p>
            <a:pPr lvl="1"/>
            <a:r>
              <a:rPr lang="en-US" sz="2000" dirty="0" smtClean="0"/>
              <a:t>Reduce corporate tax rate</a:t>
            </a:r>
          </a:p>
          <a:p>
            <a:pPr lvl="1"/>
            <a:r>
              <a:rPr lang="en-US" sz="2000" dirty="0" smtClean="0"/>
              <a:t>Progressive—shifts burden from small state firms to larger ones</a:t>
            </a:r>
          </a:p>
          <a:p>
            <a:r>
              <a:rPr lang="en-US" sz="2400" dirty="0" smtClean="0"/>
              <a:t>Sales</a:t>
            </a:r>
          </a:p>
          <a:p>
            <a:pPr lvl="1"/>
            <a:r>
              <a:rPr lang="en-US" sz="2000" dirty="0" smtClean="0"/>
              <a:t>Reduce sales tax rate, Extend taxes to services</a:t>
            </a:r>
          </a:p>
          <a:p>
            <a:pPr lvl="1"/>
            <a:r>
              <a:rPr lang="en-US" sz="2000" dirty="0" smtClean="0"/>
              <a:t>Reduce market distortions, progressive shift in tax burden</a:t>
            </a:r>
          </a:p>
          <a:p>
            <a:r>
              <a:rPr lang="en-US" sz="2400" dirty="0" smtClean="0"/>
              <a:t>Property</a:t>
            </a:r>
          </a:p>
          <a:p>
            <a:pPr lvl="1"/>
            <a:r>
              <a:rPr lang="en-US" sz="2000" dirty="0" smtClean="0"/>
              <a:t>Eliminate Prop-13 restrictions on AV growth</a:t>
            </a:r>
          </a:p>
          <a:p>
            <a:pPr lvl="1"/>
            <a:r>
              <a:rPr lang="en-US" sz="2000" dirty="0" smtClean="0"/>
              <a:t>Less </a:t>
            </a:r>
            <a:r>
              <a:rPr lang="en-US" sz="2000" dirty="0" err="1" smtClean="0"/>
              <a:t>distoring</a:t>
            </a:r>
            <a:r>
              <a:rPr lang="en-US" sz="2000" dirty="0" smtClean="0"/>
              <a:t>, less volatile, more progressive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against Prop-13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4" y="1468438"/>
            <a:ext cx="8461375" cy="4572000"/>
          </a:xfrm>
        </p:spPr>
        <p:txBody>
          <a:bodyPr/>
          <a:lstStyle/>
          <a:p>
            <a:r>
              <a:rPr lang="en-US" sz="2400" dirty="0" smtClean="0"/>
              <a:t>Seniors will lose their homes</a:t>
            </a:r>
          </a:p>
          <a:p>
            <a:pPr lvl="1"/>
            <a:r>
              <a:rPr lang="en-US" sz="2000" dirty="0" smtClean="0"/>
              <a:t>No other state has Prop-13 protections, yet little evidence of such problems</a:t>
            </a:r>
          </a:p>
          <a:p>
            <a:pPr lvl="1"/>
            <a:r>
              <a:rPr lang="en-US" sz="2000" dirty="0" smtClean="0"/>
              <a:t>Financial trade off makes clear why: $100,000 in new wealth triggers $1,250 annual payment. Best deal ever.</a:t>
            </a:r>
          </a:p>
          <a:p>
            <a:pPr lvl="1"/>
            <a:r>
              <a:rPr lang="en-US" sz="2000" dirty="0" smtClean="0"/>
              <a:t>Liquid markets for reverse mortgages, equity lines of credit</a:t>
            </a:r>
          </a:p>
          <a:p>
            <a:pPr lvl="1"/>
            <a:r>
              <a:rPr lang="en-US" sz="2000" dirty="0" smtClean="0"/>
              <a:t>What does this have to do with commercial properties? Greatest tax savings in this sector</a:t>
            </a:r>
          </a:p>
          <a:p>
            <a:pPr lvl="1"/>
            <a:r>
              <a:rPr lang="en-US" sz="2000" dirty="0" smtClean="0"/>
              <a:t>Even if this is an issue: simple solution: Means-tested property tax rebates for the elderly</a:t>
            </a:r>
          </a:p>
          <a:p>
            <a:r>
              <a:rPr lang="en-US" sz="2400" dirty="0" smtClean="0"/>
              <a:t>Commercial rents will rise, business unfriendly</a:t>
            </a:r>
          </a:p>
          <a:p>
            <a:pPr lvl="1"/>
            <a:r>
              <a:rPr lang="en-US" sz="2000" dirty="0" smtClean="0"/>
              <a:t>Rents are set on the margin, in terms driven by new properties</a:t>
            </a:r>
          </a:p>
          <a:p>
            <a:pPr lvl="1"/>
            <a:r>
              <a:rPr lang="en-US" sz="2000" dirty="0" smtClean="0"/>
              <a:t>Raises risk to new investments—longer time horizon to break even because of cost advantage of incumbent players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49D8-DE16-4631-991E-8F0CCC3916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4600" y="381000"/>
            <a:ext cx="38862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8" name="Text Box 5"/>
          <p:cNvSpPr txBox="1">
            <a:spLocks noChangeArrowheads="1"/>
          </p:cNvSpPr>
          <p:nvPr/>
        </p:nvSpPr>
        <p:spPr bwMode="auto">
          <a:xfrm>
            <a:off x="685800" y="3632775"/>
            <a:ext cx="342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Economic Forecasting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Regional Intelligence Reports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Business &amp; Market Analysis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Real Estate Market Analysis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Ports &amp; Infrastructure Analysis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Economic Impact Analysis</a:t>
            </a:r>
          </a:p>
          <a:p>
            <a:pPr marL="230188" indent="-230188">
              <a:buFont typeface="Wingdings" pitchFamily="2" charset="2"/>
              <a:buChar char="Ø"/>
            </a:pPr>
            <a:r>
              <a:rPr lang="en-US" sz="1600" dirty="0">
                <a:latin typeface="Cambria" pitchFamily="18" charset="0"/>
              </a:rPr>
              <a:t>Public Policy Analysis</a:t>
            </a:r>
          </a:p>
        </p:txBody>
      </p:sp>
      <p:sp>
        <p:nvSpPr>
          <p:cNvPr id="60419" name="TextBox 7"/>
          <p:cNvSpPr txBox="1">
            <a:spLocks noChangeArrowheads="1"/>
          </p:cNvSpPr>
          <p:nvPr/>
        </p:nvSpPr>
        <p:spPr bwMode="auto">
          <a:xfrm>
            <a:off x="0" y="3048000"/>
            <a:ext cx="3475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0188" indent="-230188" algn="ctr"/>
            <a:r>
              <a:rPr lang="en-US" sz="2400" dirty="0" smtClean="0">
                <a:latin typeface="Cambria" pitchFamily="18" charset="0"/>
              </a:rPr>
              <a:t>Our Services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4114800" y="30480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mbria" pitchFamily="18" charset="0"/>
              </a:rPr>
              <a:t>To view or download this presentation please visit:  </a:t>
            </a:r>
            <a:r>
              <a:rPr lang="en-US" sz="1600" u="sng" dirty="0">
                <a:latin typeface="Cambria" pitchFamily="18" charset="0"/>
              </a:rPr>
              <a:t>www.BeaconEcon.com</a:t>
            </a:r>
          </a:p>
        </p:txBody>
      </p:sp>
      <p:sp>
        <p:nvSpPr>
          <p:cNvPr id="60423" name="TextBox 9"/>
          <p:cNvSpPr txBox="1">
            <a:spLocks noChangeArrowheads="1"/>
          </p:cNvSpPr>
          <p:nvPr/>
        </p:nvSpPr>
        <p:spPr bwMode="auto">
          <a:xfrm>
            <a:off x="5313984" y="4191000"/>
            <a:ext cx="230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30188" indent="-230188" algn="ctr"/>
            <a:r>
              <a:rPr lang="en-US" sz="1600" u="sng" dirty="0">
                <a:latin typeface="Cambria" pitchFamily="18" charset="0"/>
              </a:rPr>
              <a:t>Chris@BeaconEcon.com</a:t>
            </a:r>
          </a:p>
          <a:p>
            <a:pPr marL="230188" indent="-230188" algn="ctr"/>
            <a:r>
              <a:rPr lang="en-US" sz="1600" dirty="0" smtClean="0">
                <a:latin typeface="Cambria" pitchFamily="18" charset="0"/>
              </a:rPr>
              <a:t>310-571-3399</a:t>
            </a:r>
            <a:endParaRPr lang="en-US" sz="16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994975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For  additional information visit www.beaconecon.com</a:t>
            </a:r>
            <a:endParaRPr lang="en-US" sz="1200" dirty="0"/>
          </a:p>
        </p:txBody>
      </p:sp>
      <p:pic>
        <p:nvPicPr>
          <p:cNvPr id="8" name="Picture 8" descr="logo_be2_wh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57225"/>
            <a:ext cx="2813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41737</TotalTime>
  <Words>1062</Words>
  <Application>Microsoft Office PowerPoint</Application>
  <PresentationFormat>On-screen Show (4:3)</PresentationFormat>
  <Paragraphs>393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California Revenue Reform Property Taxes in Context</vt:lpstr>
      <vt:lpstr>Basic Facts</vt:lpstr>
      <vt:lpstr>California is not a high tax state</vt:lpstr>
      <vt:lpstr>Revenue Breakdown (State and Local)</vt:lpstr>
      <vt:lpstr>Structure of Taxes</vt:lpstr>
      <vt:lpstr>California is a dumb-tax state</vt:lpstr>
      <vt:lpstr>Can California be more business friendly and increase revenues? Yes.…</vt:lpstr>
      <vt:lpstr>Arguments against Prop-13 elimination</vt:lpstr>
      <vt:lpstr>PowerPoint Presentation</vt:lpstr>
    </vt:vector>
  </TitlesOfParts>
  <Company>Beacon Economics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Paulson and Co February Economic Update</dc:title>
  <dc:creator>Christopher Thornberg</dc:creator>
  <cp:lastModifiedBy>Bedsworth, Bradley</cp:lastModifiedBy>
  <cp:revision>3087</cp:revision>
  <cp:lastPrinted>2012-03-13T16:36:07Z</cp:lastPrinted>
  <dcterms:created xsi:type="dcterms:W3CDTF">2008-02-13T17:29:56Z</dcterms:created>
  <dcterms:modified xsi:type="dcterms:W3CDTF">2016-10-20T22:02:57Z</dcterms:modified>
</cp:coreProperties>
</file>